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4630400" cy="8229600"/>
  <p:notesSz cx="8229600" cy="14630400"/>
  <p:embeddedFontLst>
    <p:embeddedFont>
      <p:font typeface="Prata"/>
      <p:regular r:id="rId27"/>
    </p:embeddedFont>
    <p:embeddedFont>
      <p:font typeface="Prata"/>
      <p:regular r:id="rId28"/>
    </p:embeddedFont>
    <p:embeddedFont>
      <p:font typeface="Manrope"/>
      <p:regular r:id="rId2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27" Type="http://schemas.openxmlformats.org/officeDocument/2006/relationships/font" Target="fonts/font1.fntdata"/><Relationship Id="rId28" Type="http://schemas.openxmlformats.org/officeDocument/2006/relationships/font" Target="fonts/font2.fntdata"/><Relationship Id="rId2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3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3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9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0-1.png"/><Relationship Id="rId3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1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slideLayout" Target="../slideLayouts/slideLayout14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slideLayout" Target="../slideLayouts/slideLayout15.xml"/><Relationship Id="rId5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slideLayout" Target="../slideLayouts/slideLayout16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slideLayout" Target="../slideLayouts/slideLayout17.xml"/><Relationship Id="rId5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20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9" Type="http://schemas.openxmlformats.org/officeDocument/2006/relationships/image" Target="../media/image-6-9.png"/><Relationship Id="rId10" Type="http://schemas.openxmlformats.org/officeDocument/2006/relationships/image" Target="../media/image-6-10.svg"/><Relationship Id="rId11" Type="http://schemas.openxmlformats.org/officeDocument/2006/relationships/image" Target="../media/image-6-11.png"/><Relationship Id="rId12" Type="http://schemas.openxmlformats.org/officeDocument/2006/relationships/image" Target="../media/image-6-12.svg"/><Relationship Id="rId13" Type="http://schemas.openxmlformats.org/officeDocument/2006/relationships/slideLayout" Target="../slideLayouts/slideLayout7.xml"/><Relationship Id="rId1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73267"/>
            <a:ext cx="7556421" cy="354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Comparative Study Analysis of Naive Bayes, Logistic Regression, SVM for Emotion Detection Through Text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25732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By Ranjana Silwal (London Met ID: 23050372, Section: C9)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87537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Module Code and Title: CU6051NI Artificial Intelligence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49343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Tutor: Mr. Binod Bhattarai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46384"/>
            <a:ext cx="481048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Research Evidence - 4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708672"/>
            <a:ext cx="6216729" cy="282868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9521" y="265759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Presents 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full academic project workflow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for emotion detection using NLP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599521" y="346269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Covers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data collection, preprocessing, feature extraction (TF-IDF)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and model training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426779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Implements and compares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SVM, Logistic Regression, Naïve Bayes, Random Forest, and Decision Trees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9521" y="507289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Uses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visual analysis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such as confusion matrices, accuracy charts, and emotion distribution graphs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587799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Focuses on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experimental evaluation and result comparison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suitable for coursework-level AI projects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3137"/>
            <a:ext cx="482000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Research Evidence - 5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39434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Provides 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comprehensive overview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of emotion detection in human–machine interaction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19944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Compares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Naïve Bayes, SVM, and Neural Networks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for text-based emotion classification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0454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Uses 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categorical emotion model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(joy, sadness, anger, fear, surprise, etc.)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096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Demonstrates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real-world application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through a web application and chatbot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6147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Highlights that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full automation of emotion detection is still an open research challenge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445425"/>
            <a:ext cx="6244709" cy="424576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7132"/>
            <a:ext cx="461319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Solution Explanation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88773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242780"/>
            <a:ext cx="6407944" cy="30480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417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Collection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2907506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Gathering text labeled with emotions.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188773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242780"/>
            <a:ext cx="6408063" cy="30480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2417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Preprocessing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2907506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Cleaning text, removing stop words, and tokenization.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366724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022288"/>
            <a:ext cx="6407944" cy="30480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41965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Vectorization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4687014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Using TF-IDF to weight the importance of words.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366724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4022288"/>
            <a:ext cx="6408063" cy="30480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41965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Model Training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4687014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Feeding data into Naive Bayes, Logistic Regression, and SVM.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544675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93790" y="5801797"/>
            <a:ext cx="6407944" cy="30480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21" name="Text 19"/>
          <p:cNvSpPr/>
          <p:nvPr/>
        </p:nvSpPr>
        <p:spPr>
          <a:xfrm>
            <a:off x="793790" y="59761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Evaluation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93790" y="646652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Comparing models using Accuracy, Precision, and Recall, F1-Score and Cross Validation Score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428548" y="544675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06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7428548" y="5801797"/>
            <a:ext cx="6408063" cy="30480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25" name="Text 23"/>
          <p:cNvSpPr/>
          <p:nvPr/>
        </p:nvSpPr>
        <p:spPr>
          <a:xfrm>
            <a:off x="7428548" y="5976104"/>
            <a:ext cx="33112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Hyperparameter Tuning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7428548" y="6466522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Optimizing the models and making sure they work at their best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797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Achieved Results-  Accuracy, Precision, Recall &amp; F1-Score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980849"/>
            <a:ext cx="6244709" cy="200227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2382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521" y="2980849"/>
            <a:ext cx="6244709" cy="345852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99521" y="669452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82328"/>
            <a:ext cx="98608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Achieved Results - Confusion Matrix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786420"/>
            <a:ext cx="3933349" cy="31386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180177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161" y="2786420"/>
            <a:ext cx="4069199" cy="272569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88161" y="5767268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8383" y="2786420"/>
            <a:ext cx="3933349" cy="271748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918383" y="5759053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60765"/>
            <a:ext cx="112358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Achieved Results-  Cross Validation Score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64857"/>
            <a:ext cx="6244709" cy="31963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11636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521" y="2664857"/>
            <a:ext cx="6244709" cy="338173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99521" y="630174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97010"/>
            <a:ext cx="117103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Achieved Results - Hyperparameter Tuning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101102"/>
            <a:ext cx="3933349" cy="24163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772626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161" y="3101102"/>
            <a:ext cx="4069199" cy="25092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88161" y="5865495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8383" y="3101102"/>
            <a:ext cx="3933349" cy="24325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918383" y="5788819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8769"/>
            <a:ext cx="8755856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How It Solves Real - World Problem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707475"/>
            <a:ext cx="6272451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Customer Service: Automated sorting of "frustrated" emails to priority support.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93790" y="2392323"/>
            <a:ext cx="6272451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Social Media Monitoring: Identifying cyberbullying or toxic behavior in real-time.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93790" y="3077170"/>
            <a:ext cx="6272451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Market Research: Analyzing brand perception from thousands of daily tweets.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93790" y="3762018"/>
            <a:ext cx="6272451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Healthcare Applications: Supporting mental health professionals by flagging concerning emotional patterns in patient communications.</a:t>
            </a:r>
            <a:endParaRPr lang="en-US" sz="16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1780" y="1748909"/>
            <a:ext cx="5645110" cy="564511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174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Pseudocode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04154"/>
            <a:ext cx="13042821" cy="5783580"/>
          </a:xfrm>
          <a:prstGeom prst="roundRect">
            <a:avLst>
              <a:gd name="adj" fmla="val 588"/>
            </a:avLst>
          </a:prstGeom>
          <a:solidFill>
            <a:srgbClr val="2E3033"/>
          </a:solidFill>
          <a:ln/>
        </p:spPr>
      </p:sp>
      <p:sp>
        <p:nvSpPr>
          <p:cNvPr id="4" name="Shape 2"/>
          <p:cNvSpPr/>
          <p:nvPr/>
        </p:nvSpPr>
        <p:spPr>
          <a:xfrm>
            <a:off x="782479" y="1804154"/>
            <a:ext cx="13065443" cy="5783580"/>
          </a:xfrm>
          <a:prstGeom prst="roundRect">
            <a:avLst>
              <a:gd name="adj" fmla="val 588"/>
            </a:avLst>
          </a:prstGeom>
          <a:solidFill>
            <a:srgbClr val="2E3033"/>
          </a:solidFill>
          <a:ln/>
        </p:spPr>
      </p:sp>
      <p:sp>
        <p:nvSpPr>
          <p:cNvPr id="5" name="Text 3"/>
          <p:cNvSpPr/>
          <p:nvPr/>
        </p:nvSpPr>
        <p:spPr>
          <a:xfrm>
            <a:off x="1009293" y="1974175"/>
            <a:ext cx="12611814" cy="54435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BEGIN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LOAD dataset (Text, Emotion)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CLEAN text (Lowercase, remove punctuation/stopwords)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CONVERT text to numbers using TF-IDF Vectorizer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SPLIT data into Training Set (80%) and Testing Set (20%)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FOR each Model (NB, LR, SVM):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TRAIN Model on Training Set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PREDICT labels for Testing Set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CALCULATE Accuracy Score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Evaluate Results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Optimize the models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Compare Results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END</a:t>
            </a:r>
            <a:endParaRPr lang="en-US" sz="1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7553" y="336709"/>
            <a:ext cx="1985367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Flowchart</a:t>
            </a:r>
            <a:endParaRPr lang="en-US" sz="1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94748" y="720328"/>
            <a:ext cx="3050024" cy="69633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27553" y="7741682"/>
            <a:ext cx="9584531" cy="104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0"/>
              </a:lnSpc>
              <a:buNone/>
            </a:pPr>
            <a:endParaRPr lang="en-US" sz="600" dirty="0"/>
          </a:p>
        </p:txBody>
      </p:sp>
      <p:sp>
        <p:nvSpPr>
          <p:cNvPr id="5" name="Text 2"/>
          <p:cNvSpPr/>
          <p:nvPr/>
        </p:nvSpPr>
        <p:spPr>
          <a:xfrm>
            <a:off x="10213300" y="708779"/>
            <a:ext cx="3997047" cy="104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</a:t>
            </a:r>
            <a:endParaRPr lang="en-US" sz="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9973"/>
            <a:ext cx="9547265" cy="538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Presentation Agenda: Unveiling the AI Journey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793790" y="1688068"/>
            <a:ext cx="215384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01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93790" y="2023705"/>
            <a:ext cx="4211122" cy="30480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19229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Introduction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793790" y="2651641"/>
            <a:ext cx="4211122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Setting the stage for our exploration of AI in emotion detection.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5209580" y="1688068"/>
            <a:ext cx="215384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02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5209580" y="2023705"/>
            <a:ext cx="4211122" cy="30480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9" name="Text 7"/>
          <p:cNvSpPr/>
          <p:nvPr/>
        </p:nvSpPr>
        <p:spPr>
          <a:xfrm>
            <a:off x="5209580" y="219229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AI Concepts Used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5209580" y="2651641"/>
            <a:ext cx="4211122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deep dive into the foundational AI principles employed.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9625370" y="1688068"/>
            <a:ext cx="215384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03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9625370" y="2023705"/>
            <a:ext cx="4211122" cy="30480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13" name="Text 11"/>
          <p:cNvSpPr/>
          <p:nvPr/>
        </p:nvSpPr>
        <p:spPr>
          <a:xfrm>
            <a:off x="9625370" y="219229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Research Evidences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9625370" y="2651641"/>
            <a:ext cx="4211122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Supporting our methodology with credible findings and insights.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793790" y="3690104"/>
            <a:ext cx="215384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04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793790" y="4025741"/>
            <a:ext cx="4211122" cy="30480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4194334"/>
            <a:ext cx="292298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Reason to Select Topic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793790" y="4653677"/>
            <a:ext cx="4211122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Understanding the motivation behind this critical study.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5209580" y="3690104"/>
            <a:ext cx="215384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05</a:t>
            </a:r>
            <a:endParaRPr lang="en-US" sz="1650" dirty="0"/>
          </a:p>
        </p:txBody>
      </p:sp>
      <p:sp>
        <p:nvSpPr>
          <p:cNvPr id="20" name="Shape 18"/>
          <p:cNvSpPr/>
          <p:nvPr/>
        </p:nvSpPr>
        <p:spPr>
          <a:xfrm>
            <a:off x="5209580" y="4025741"/>
            <a:ext cx="4211122" cy="30480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21" name="Text 19"/>
          <p:cNvSpPr/>
          <p:nvPr/>
        </p:nvSpPr>
        <p:spPr>
          <a:xfrm>
            <a:off x="5209580" y="4194334"/>
            <a:ext cx="273831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Solution Explanation</a:t>
            </a:r>
            <a:endParaRPr lang="en-US" sz="2100" dirty="0"/>
          </a:p>
        </p:txBody>
      </p:sp>
      <p:sp>
        <p:nvSpPr>
          <p:cNvPr id="22" name="Text 20"/>
          <p:cNvSpPr/>
          <p:nvPr/>
        </p:nvSpPr>
        <p:spPr>
          <a:xfrm>
            <a:off x="5209580" y="4653677"/>
            <a:ext cx="4211122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Detailing the implemented approach and its components.</a:t>
            </a:r>
            <a:endParaRPr lang="en-US" sz="1650" dirty="0"/>
          </a:p>
        </p:txBody>
      </p:sp>
      <p:sp>
        <p:nvSpPr>
          <p:cNvPr id="23" name="Text 21"/>
          <p:cNvSpPr/>
          <p:nvPr/>
        </p:nvSpPr>
        <p:spPr>
          <a:xfrm>
            <a:off x="9625370" y="3690104"/>
            <a:ext cx="215384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06</a:t>
            </a:r>
            <a:endParaRPr lang="en-US" sz="1650" dirty="0"/>
          </a:p>
        </p:txBody>
      </p:sp>
      <p:sp>
        <p:nvSpPr>
          <p:cNvPr id="24" name="Shape 22"/>
          <p:cNvSpPr/>
          <p:nvPr/>
        </p:nvSpPr>
        <p:spPr>
          <a:xfrm>
            <a:off x="9625370" y="4025741"/>
            <a:ext cx="4211122" cy="30480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25" name="Text 23"/>
          <p:cNvSpPr/>
          <p:nvPr/>
        </p:nvSpPr>
        <p:spPr>
          <a:xfrm>
            <a:off x="9625370" y="4194334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Achieved Results</a:t>
            </a:r>
            <a:endParaRPr lang="en-US" sz="2100" dirty="0"/>
          </a:p>
        </p:txBody>
      </p:sp>
      <p:sp>
        <p:nvSpPr>
          <p:cNvPr id="26" name="Text 24"/>
          <p:cNvSpPr/>
          <p:nvPr/>
        </p:nvSpPr>
        <p:spPr>
          <a:xfrm>
            <a:off x="9625370" y="4653677"/>
            <a:ext cx="4211122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Presenting the outcomes and performance metrics of our models.</a:t>
            </a:r>
            <a:endParaRPr lang="en-US" sz="1650" dirty="0"/>
          </a:p>
        </p:txBody>
      </p:sp>
      <p:sp>
        <p:nvSpPr>
          <p:cNvPr id="27" name="Text 25"/>
          <p:cNvSpPr/>
          <p:nvPr/>
        </p:nvSpPr>
        <p:spPr>
          <a:xfrm>
            <a:off x="793790" y="5692140"/>
            <a:ext cx="215384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07</a:t>
            </a:r>
            <a:endParaRPr lang="en-US" sz="1650" dirty="0"/>
          </a:p>
        </p:txBody>
      </p:sp>
      <p:sp>
        <p:nvSpPr>
          <p:cNvPr id="28" name="Shape 26"/>
          <p:cNvSpPr/>
          <p:nvPr/>
        </p:nvSpPr>
        <p:spPr>
          <a:xfrm>
            <a:off x="793790" y="6027777"/>
            <a:ext cx="4211122" cy="30480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29" name="Text 27"/>
          <p:cNvSpPr/>
          <p:nvPr/>
        </p:nvSpPr>
        <p:spPr>
          <a:xfrm>
            <a:off x="793790" y="6196370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Real-World Impact</a:t>
            </a:r>
            <a:endParaRPr lang="en-US" sz="2100" dirty="0"/>
          </a:p>
        </p:txBody>
      </p:sp>
      <p:sp>
        <p:nvSpPr>
          <p:cNvPr id="30" name="Text 28"/>
          <p:cNvSpPr/>
          <p:nvPr/>
        </p:nvSpPr>
        <p:spPr>
          <a:xfrm>
            <a:off x="793790" y="6655713"/>
            <a:ext cx="4211122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Exploring the practical applications and societal benefits.</a:t>
            </a:r>
            <a:endParaRPr lang="en-US" sz="1650" dirty="0"/>
          </a:p>
        </p:txBody>
      </p:sp>
      <p:sp>
        <p:nvSpPr>
          <p:cNvPr id="31" name="Text 29"/>
          <p:cNvSpPr/>
          <p:nvPr/>
        </p:nvSpPr>
        <p:spPr>
          <a:xfrm>
            <a:off x="5209580" y="5692140"/>
            <a:ext cx="215384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08</a:t>
            </a:r>
            <a:endParaRPr lang="en-US" sz="1650" dirty="0"/>
          </a:p>
        </p:txBody>
      </p:sp>
      <p:sp>
        <p:nvSpPr>
          <p:cNvPr id="32" name="Shape 30"/>
          <p:cNvSpPr/>
          <p:nvPr/>
        </p:nvSpPr>
        <p:spPr>
          <a:xfrm>
            <a:off x="5209580" y="6027777"/>
            <a:ext cx="4211122" cy="30480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33" name="Text 31"/>
          <p:cNvSpPr/>
          <p:nvPr/>
        </p:nvSpPr>
        <p:spPr>
          <a:xfrm>
            <a:off x="5209580" y="6196370"/>
            <a:ext cx="325957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Pseudocode &amp; Flowchart</a:t>
            </a:r>
            <a:endParaRPr lang="en-US" sz="2100" dirty="0"/>
          </a:p>
        </p:txBody>
      </p:sp>
      <p:sp>
        <p:nvSpPr>
          <p:cNvPr id="34" name="Text 32"/>
          <p:cNvSpPr/>
          <p:nvPr/>
        </p:nvSpPr>
        <p:spPr>
          <a:xfrm>
            <a:off x="5209580" y="6655713"/>
            <a:ext cx="4211122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Visualizing the logic and flow of our system.</a:t>
            </a:r>
            <a:endParaRPr lang="en-US" sz="1650" dirty="0"/>
          </a:p>
        </p:txBody>
      </p:sp>
      <p:sp>
        <p:nvSpPr>
          <p:cNvPr id="35" name="Text 33"/>
          <p:cNvSpPr/>
          <p:nvPr/>
        </p:nvSpPr>
        <p:spPr>
          <a:xfrm>
            <a:off x="9625370" y="5692140"/>
            <a:ext cx="215384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09</a:t>
            </a:r>
            <a:endParaRPr lang="en-US" sz="1650" dirty="0"/>
          </a:p>
        </p:txBody>
      </p:sp>
      <p:sp>
        <p:nvSpPr>
          <p:cNvPr id="36" name="Shape 34"/>
          <p:cNvSpPr/>
          <p:nvPr/>
        </p:nvSpPr>
        <p:spPr>
          <a:xfrm>
            <a:off x="9625370" y="6027777"/>
            <a:ext cx="4211122" cy="30480"/>
          </a:xfrm>
          <a:prstGeom prst="rect">
            <a:avLst/>
          </a:prstGeom>
          <a:solidFill>
            <a:srgbClr val="84482D"/>
          </a:solidFill>
          <a:ln/>
        </p:spPr>
      </p:sp>
      <p:sp>
        <p:nvSpPr>
          <p:cNvPr id="37" name="Text 35"/>
          <p:cNvSpPr/>
          <p:nvPr/>
        </p:nvSpPr>
        <p:spPr>
          <a:xfrm>
            <a:off x="9625370" y="6196370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</a:t>
            </a:r>
            <a:endParaRPr lang="en-US" sz="2100" dirty="0"/>
          </a:p>
        </p:txBody>
      </p:sp>
      <p:sp>
        <p:nvSpPr>
          <p:cNvPr id="38" name="Text 36"/>
          <p:cNvSpPr/>
          <p:nvPr/>
        </p:nvSpPr>
        <p:spPr>
          <a:xfrm>
            <a:off x="9625370" y="6655713"/>
            <a:ext cx="4211122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Summarizing key findings and future directions.</a:t>
            </a:r>
            <a:endParaRPr lang="en-US" sz="16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52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67695"/>
            <a:ext cx="4196358" cy="2456617"/>
          </a:xfrm>
          <a:prstGeom prst="roundRect">
            <a:avLst>
              <a:gd name="adj" fmla="val 1385"/>
            </a:avLst>
          </a:prstGeom>
          <a:solidFill>
            <a:srgbClr val="212326"/>
          </a:solidFill>
          <a:ln w="30480">
            <a:solidFill>
              <a:srgbClr val="595B5E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51084" y="3724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Summary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51084" y="4215408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SVM typically outperformed the others in terms of accuracy, while Naive Bayes was the most resource-efficient.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467695"/>
            <a:ext cx="4196358" cy="2456617"/>
          </a:xfrm>
          <a:prstGeom prst="roundRect">
            <a:avLst>
              <a:gd name="adj" fmla="val 1385"/>
            </a:avLst>
          </a:prstGeom>
          <a:solidFill>
            <a:srgbClr val="212326"/>
          </a:solidFill>
          <a:ln w="30480">
            <a:solidFill>
              <a:srgbClr val="595B5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74256" y="3724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Future Work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74256" y="4215408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Implementing Deep Learning models like LSTMs or Transformers (BERT) for even higher accuracy.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467695"/>
            <a:ext cx="4196358" cy="2456617"/>
          </a:xfrm>
          <a:prstGeom prst="roundRect">
            <a:avLst>
              <a:gd name="adj" fmla="val 1385"/>
            </a:avLst>
          </a:prstGeom>
          <a:solidFill>
            <a:srgbClr val="212326"/>
          </a:solidFill>
          <a:ln w="30480">
            <a:solidFill>
              <a:srgbClr val="595B5E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97427" y="3724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Closing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97427" y="4215408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AI provides a powerful lens to quantify and understand human emotion at scale.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33951" y="3624263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"Emotions are crucial source of information and learning."</a:t>
            </a: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1133951" y="4242316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— Joseph Ledoux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369112"/>
            <a:ext cx="30480" cy="1491258"/>
          </a:xfrm>
          <a:prstGeom prst="rect">
            <a:avLst/>
          </a:prstGeom>
          <a:solidFill>
            <a:srgbClr val="84482D"/>
          </a:solidFill>
          <a:ln/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376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Introduction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734979"/>
            <a:ext cx="692443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Artificial Intelligence (AI) is the capability of performing tasks that typically require human intelligence. From learning and problem-solving to perception and decision-making, AI is transforming industries and our daily lives.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390662"/>
            <a:ext cx="692443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This project delves into a specific application of AI: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detecting human emotions from textual data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 By leveraging advanced machine learning techniques, we aim to understand and categorize the nuanced emotional landscape expressed through written language.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9249" y="1786057"/>
            <a:ext cx="5564862" cy="55648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79665"/>
            <a:ext cx="492430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Reason to Select Topic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190875"/>
            <a:ext cx="11003280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Complexity of Language: Sarcasm and context make emotion detection a challenging AI problem.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77189"/>
            <a:ext cx="11003280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Business Demand: Companies need to understand customer sentiment to improve services.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163503"/>
            <a:ext cx="11003280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Mental Health: Potential for AI to detect early signs of depression or anxiety through social media text.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2358092" y="3190875"/>
            <a:ext cx="14860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1160"/>
            <a:ext cx="5049917" cy="510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Core AI Concepts Utilized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793790" y="1894999"/>
            <a:ext cx="4225052" cy="2726174"/>
          </a:xfrm>
          <a:prstGeom prst="roundRect">
            <a:avLst>
              <a:gd name="adj" fmla="val 4025"/>
            </a:avLst>
          </a:prstGeom>
          <a:solidFill>
            <a:srgbClr val="212326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1872139"/>
            <a:ext cx="4225052" cy="91440"/>
          </a:xfrm>
          <a:prstGeom prst="roundRect">
            <a:avLst>
              <a:gd name="adj" fmla="val 33488"/>
            </a:avLst>
          </a:prstGeom>
          <a:solidFill>
            <a:srgbClr val="84482D"/>
          </a:solidFill>
          <a:ln/>
        </p:spPr>
      </p:sp>
      <p:sp>
        <p:nvSpPr>
          <p:cNvPr id="5" name="Shape 3"/>
          <p:cNvSpPr/>
          <p:nvPr/>
        </p:nvSpPr>
        <p:spPr>
          <a:xfrm>
            <a:off x="2600146" y="1588889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84482D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83860" y="1772603"/>
            <a:ext cx="244912" cy="24491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0723" y="2405301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Machine Learning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020723" y="2834283"/>
            <a:ext cx="3771186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foundation of our approach, allowing systems to learn from data without explicit programming.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202555" y="1894999"/>
            <a:ext cx="4225171" cy="2726174"/>
          </a:xfrm>
          <a:prstGeom prst="roundRect">
            <a:avLst>
              <a:gd name="adj" fmla="val 4025"/>
            </a:avLst>
          </a:prstGeom>
          <a:solidFill>
            <a:srgbClr val="212326"/>
          </a:solidFill>
          <a:ln/>
        </p:spPr>
      </p:sp>
      <p:sp>
        <p:nvSpPr>
          <p:cNvPr id="10" name="Shape 7"/>
          <p:cNvSpPr/>
          <p:nvPr/>
        </p:nvSpPr>
        <p:spPr>
          <a:xfrm>
            <a:off x="5202555" y="1872139"/>
            <a:ext cx="4225171" cy="91440"/>
          </a:xfrm>
          <a:prstGeom prst="roundRect">
            <a:avLst>
              <a:gd name="adj" fmla="val 33488"/>
            </a:avLst>
          </a:prstGeom>
          <a:solidFill>
            <a:srgbClr val="84482D"/>
          </a:solidFill>
          <a:ln/>
        </p:spPr>
      </p:sp>
      <p:sp>
        <p:nvSpPr>
          <p:cNvPr id="11" name="Shape 8"/>
          <p:cNvSpPr/>
          <p:nvPr/>
        </p:nvSpPr>
        <p:spPr>
          <a:xfrm>
            <a:off x="7008912" y="1588889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84482D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92625" y="1772603"/>
            <a:ext cx="244912" cy="24491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29488" y="2405301"/>
            <a:ext cx="3771305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Natural Language Processing (NLP)</a:t>
            </a:r>
            <a:endParaRPr lang="en-US" sz="2000" dirty="0"/>
          </a:p>
        </p:txBody>
      </p:sp>
      <p:sp>
        <p:nvSpPr>
          <p:cNvPr id="14" name="Text 10"/>
          <p:cNvSpPr/>
          <p:nvPr/>
        </p:nvSpPr>
        <p:spPr>
          <a:xfrm>
            <a:off x="5429488" y="3153132"/>
            <a:ext cx="3771305" cy="1241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Techniques for computers to understand, interpret, and generate human language, crucial for text analysis.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9611439" y="1894999"/>
            <a:ext cx="4225171" cy="2726174"/>
          </a:xfrm>
          <a:prstGeom prst="roundRect">
            <a:avLst>
              <a:gd name="adj" fmla="val 4025"/>
            </a:avLst>
          </a:prstGeom>
          <a:solidFill>
            <a:srgbClr val="212326"/>
          </a:solidFill>
          <a:ln/>
        </p:spPr>
      </p:sp>
      <p:sp>
        <p:nvSpPr>
          <p:cNvPr id="16" name="Shape 12"/>
          <p:cNvSpPr/>
          <p:nvPr/>
        </p:nvSpPr>
        <p:spPr>
          <a:xfrm>
            <a:off x="9611439" y="1872139"/>
            <a:ext cx="4225171" cy="91440"/>
          </a:xfrm>
          <a:prstGeom prst="roundRect">
            <a:avLst>
              <a:gd name="adj" fmla="val 33488"/>
            </a:avLst>
          </a:prstGeom>
          <a:solidFill>
            <a:srgbClr val="84482D"/>
          </a:solidFill>
          <a:ln/>
        </p:spPr>
      </p:sp>
      <p:sp>
        <p:nvSpPr>
          <p:cNvPr id="17" name="Shape 13"/>
          <p:cNvSpPr/>
          <p:nvPr/>
        </p:nvSpPr>
        <p:spPr>
          <a:xfrm>
            <a:off x="11417796" y="1588889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84482D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01510" y="1772603"/>
            <a:ext cx="244912" cy="244912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38373" y="2405301"/>
            <a:ext cx="2555200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Supervised Learning</a:t>
            </a:r>
            <a:endParaRPr lang="en-US" sz="2000" dirty="0"/>
          </a:p>
        </p:txBody>
      </p:sp>
      <p:sp>
        <p:nvSpPr>
          <p:cNvPr id="20" name="Text 15"/>
          <p:cNvSpPr/>
          <p:nvPr/>
        </p:nvSpPr>
        <p:spPr>
          <a:xfrm>
            <a:off x="9838373" y="2834283"/>
            <a:ext cx="3771305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Training models on labeled datasets where desired output is known, enabling accurate predictions.</a:t>
            </a:r>
            <a:endParaRPr lang="en-US" sz="1600" dirty="0"/>
          </a:p>
        </p:txBody>
      </p:sp>
      <p:sp>
        <p:nvSpPr>
          <p:cNvPr id="21" name="Shape 16"/>
          <p:cNvSpPr/>
          <p:nvPr/>
        </p:nvSpPr>
        <p:spPr>
          <a:xfrm>
            <a:off x="793790" y="5110996"/>
            <a:ext cx="4225052" cy="2407325"/>
          </a:xfrm>
          <a:prstGeom prst="roundRect">
            <a:avLst>
              <a:gd name="adj" fmla="val 4558"/>
            </a:avLst>
          </a:prstGeom>
          <a:solidFill>
            <a:srgbClr val="212326"/>
          </a:solidFill>
          <a:ln/>
        </p:spPr>
      </p:sp>
      <p:sp>
        <p:nvSpPr>
          <p:cNvPr id="22" name="Shape 17"/>
          <p:cNvSpPr/>
          <p:nvPr/>
        </p:nvSpPr>
        <p:spPr>
          <a:xfrm>
            <a:off x="793790" y="5088136"/>
            <a:ext cx="4225052" cy="91440"/>
          </a:xfrm>
          <a:prstGeom prst="roundRect">
            <a:avLst>
              <a:gd name="adj" fmla="val 33488"/>
            </a:avLst>
          </a:prstGeom>
          <a:solidFill>
            <a:srgbClr val="84482D"/>
          </a:solidFill>
          <a:ln/>
        </p:spPr>
      </p:sp>
      <p:sp>
        <p:nvSpPr>
          <p:cNvPr id="23" name="Shape 18"/>
          <p:cNvSpPr/>
          <p:nvPr/>
        </p:nvSpPr>
        <p:spPr>
          <a:xfrm>
            <a:off x="2600146" y="4804886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84482D"/>
          </a:solidFill>
          <a:ln/>
        </p:spPr>
      </p:sp>
      <p:pic>
        <p:nvPicPr>
          <p:cNvPr id="24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83860" y="4988600"/>
            <a:ext cx="244912" cy="244912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1020723" y="562129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Feature Engineering</a:t>
            </a:r>
            <a:endParaRPr lang="en-US" sz="2000" dirty="0"/>
          </a:p>
        </p:txBody>
      </p:sp>
      <p:sp>
        <p:nvSpPr>
          <p:cNvPr id="26" name="Text 20"/>
          <p:cNvSpPr/>
          <p:nvPr/>
        </p:nvSpPr>
        <p:spPr>
          <a:xfrm>
            <a:off x="1020723" y="6050280"/>
            <a:ext cx="3771186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Transforming raw data into features that represent the text's emotional content for model consumption.</a:t>
            </a:r>
            <a:endParaRPr lang="en-US" sz="1600" dirty="0"/>
          </a:p>
        </p:txBody>
      </p:sp>
      <p:sp>
        <p:nvSpPr>
          <p:cNvPr id="27" name="Shape 21"/>
          <p:cNvSpPr/>
          <p:nvPr/>
        </p:nvSpPr>
        <p:spPr>
          <a:xfrm>
            <a:off x="5202555" y="5110996"/>
            <a:ext cx="4225171" cy="2407325"/>
          </a:xfrm>
          <a:prstGeom prst="roundRect">
            <a:avLst>
              <a:gd name="adj" fmla="val 4558"/>
            </a:avLst>
          </a:prstGeom>
          <a:solidFill>
            <a:srgbClr val="212326"/>
          </a:solidFill>
          <a:ln/>
        </p:spPr>
      </p:sp>
      <p:sp>
        <p:nvSpPr>
          <p:cNvPr id="28" name="Shape 22"/>
          <p:cNvSpPr/>
          <p:nvPr/>
        </p:nvSpPr>
        <p:spPr>
          <a:xfrm>
            <a:off x="5202555" y="5088136"/>
            <a:ext cx="4225171" cy="91440"/>
          </a:xfrm>
          <a:prstGeom prst="roundRect">
            <a:avLst>
              <a:gd name="adj" fmla="val 33488"/>
            </a:avLst>
          </a:prstGeom>
          <a:solidFill>
            <a:srgbClr val="84482D"/>
          </a:solidFill>
          <a:ln/>
        </p:spPr>
      </p:sp>
      <p:sp>
        <p:nvSpPr>
          <p:cNvPr id="29" name="Shape 23"/>
          <p:cNvSpPr/>
          <p:nvPr/>
        </p:nvSpPr>
        <p:spPr>
          <a:xfrm>
            <a:off x="7008912" y="4804886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84482D"/>
          </a:solidFill>
          <a:ln/>
        </p:spPr>
      </p:sp>
      <p:pic>
        <p:nvPicPr>
          <p:cNvPr id="30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92625" y="4988600"/>
            <a:ext cx="244912" cy="244912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5429488" y="562129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Model Evaluation</a:t>
            </a:r>
            <a:endParaRPr lang="en-US" sz="2000" dirty="0"/>
          </a:p>
        </p:txBody>
      </p:sp>
      <p:sp>
        <p:nvSpPr>
          <p:cNvPr id="32" name="Text 25"/>
          <p:cNvSpPr/>
          <p:nvPr/>
        </p:nvSpPr>
        <p:spPr>
          <a:xfrm>
            <a:off x="5429488" y="6050280"/>
            <a:ext cx="3771305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Assessing model performance using metrics like accuracy, precision, recall, and F1-score to ensure robustness.</a:t>
            </a:r>
            <a:endParaRPr lang="en-US" sz="1600" dirty="0"/>
          </a:p>
        </p:txBody>
      </p:sp>
      <p:sp>
        <p:nvSpPr>
          <p:cNvPr id="33" name="Shape 26"/>
          <p:cNvSpPr/>
          <p:nvPr/>
        </p:nvSpPr>
        <p:spPr>
          <a:xfrm>
            <a:off x="9611439" y="5110996"/>
            <a:ext cx="4225171" cy="2407325"/>
          </a:xfrm>
          <a:prstGeom prst="roundRect">
            <a:avLst>
              <a:gd name="adj" fmla="val 4558"/>
            </a:avLst>
          </a:prstGeom>
          <a:solidFill>
            <a:srgbClr val="212326"/>
          </a:solidFill>
          <a:ln/>
        </p:spPr>
      </p:sp>
      <p:sp>
        <p:nvSpPr>
          <p:cNvPr id="34" name="Shape 27"/>
          <p:cNvSpPr/>
          <p:nvPr/>
        </p:nvSpPr>
        <p:spPr>
          <a:xfrm>
            <a:off x="9611439" y="5088136"/>
            <a:ext cx="4225171" cy="91440"/>
          </a:xfrm>
          <a:prstGeom prst="roundRect">
            <a:avLst>
              <a:gd name="adj" fmla="val 33488"/>
            </a:avLst>
          </a:prstGeom>
          <a:solidFill>
            <a:srgbClr val="84482D"/>
          </a:solidFill>
          <a:ln/>
        </p:spPr>
      </p:sp>
      <p:sp>
        <p:nvSpPr>
          <p:cNvPr id="35" name="Shape 28"/>
          <p:cNvSpPr/>
          <p:nvPr/>
        </p:nvSpPr>
        <p:spPr>
          <a:xfrm>
            <a:off x="11417796" y="4804886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84482D"/>
          </a:solidFill>
          <a:ln/>
        </p:spPr>
      </p:sp>
      <p:pic>
        <p:nvPicPr>
          <p:cNvPr id="36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601510" y="4988600"/>
            <a:ext cx="244912" cy="244912"/>
          </a:xfrm>
          <a:prstGeom prst="rect">
            <a:avLst/>
          </a:prstGeom>
        </p:spPr>
      </p:pic>
      <p:sp>
        <p:nvSpPr>
          <p:cNvPr id="37" name="Text 29"/>
          <p:cNvSpPr/>
          <p:nvPr/>
        </p:nvSpPr>
        <p:spPr>
          <a:xfrm>
            <a:off x="9838373" y="5621298"/>
            <a:ext cx="2980134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Hyperparameter Tuning</a:t>
            </a:r>
            <a:endParaRPr lang="en-US" sz="2000" dirty="0"/>
          </a:p>
        </p:txBody>
      </p:sp>
      <p:sp>
        <p:nvSpPr>
          <p:cNvPr id="38" name="Text 30"/>
          <p:cNvSpPr/>
          <p:nvPr/>
        </p:nvSpPr>
        <p:spPr>
          <a:xfrm>
            <a:off x="9838373" y="6050280"/>
            <a:ext cx="3771305" cy="1241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Optimizing model parameters to improve performance, involving systematic experimentation to find the best configuration for each algorithm.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3653"/>
            <a:ext cx="4467106" cy="538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Research Evidence - 1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793790" y="1683663"/>
            <a:ext cx="6258520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Focuses on </a:t>
            </a:r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emotion detection from text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as part of emotional intelligence and sentiment analysis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93790" y="2427446"/>
            <a:ext cx="6258520" cy="1008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Emphasizes the </a:t>
            </a:r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importance of emotion detection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in online communication, mental health, and social interactions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93790" y="3507343"/>
            <a:ext cx="6258520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Uses </a:t>
            </a:r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traditional machine learning models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such as SVM, Logistic Regression, Random Forest, and Decision Trees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93790" y="4251127"/>
            <a:ext cx="6258520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Highlights the role of </a:t>
            </a:r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text preprocessing and feature extraction (TF-IDF, Count Vectorization)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93790" y="4994910"/>
            <a:ext cx="6258520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Discusses </a:t>
            </a:r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system architecture and workflow diagrams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to explain emotion detection pipelines.</a:t>
            </a:r>
            <a:endParaRPr lang="en-US" sz="16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5710" y="1729740"/>
            <a:ext cx="4911566" cy="56159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3653"/>
            <a:ext cx="4582597" cy="538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Research Evidence - 2</a:t>
            </a:r>
            <a:endParaRPr lang="en-US" sz="3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729740"/>
            <a:ext cx="5400556" cy="56159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5710" y="1683663"/>
            <a:ext cx="6258520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Conducts a </a:t>
            </a:r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comparative study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of multiple ML and deep learning models for emotion detection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585710" y="2427446"/>
            <a:ext cx="6258520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Compares </a:t>
            </a:r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Logistic Regression, Naïve Bayes, SVM, Random Forest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with </a:t>
            </a:r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CNN, LSTM, and BERT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585710" y="3171230"/>
            <a:ext cx="6258520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Uses </a:t>
            </a:r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standard evaluation metrics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: accuracy, precision, recall, and F1-score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585710" y="3915013"/>
            <a:ext cx="6258520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Shows that </a:t>
            </a:r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deep learning models outperform traditional ML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but ML models remain efficient and interpretable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585710" y="4658797"/>
            <a:ext cx="6258520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Emphasizes </a:t>
            </a:r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model selection based on application needs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not just accuracy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8073"/>
            <a:ext cx="482631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Research Evidence - 3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88928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Focuses specifically on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Logistic Regression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for emotion classification from text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69438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Uses the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ISEAR dataset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with supervised machine learning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49948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Highlights limitations of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lexicon-based approaches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and proposes ML as a better alternative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30458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Explains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preprocessing steps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and how LR learns emotion patterns from text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0968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Demonstrates that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Logistic Regression produces encouraging results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for emotion detection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1940362"/>
            <a:ext cx="6244709" cy="525601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2026-01-19T11:19:13Z</dcterms:created>
  <dcterms:modified xsi:type="dcterms:W3CDTF">2026-01-19T11:19:13Z</dcterms:modified>
</cp:coreProperties>
</file>